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9"/>
  </p:notesMasterIdLst>
  <p:sldIdLst>
    <p:sldId id="257" r:id="rId2"/>
    <p:sldId id="265" r:id="rId3"/>
    <p:sldId id="271" r:id="rId4"/>
    <p:sldId id="289" r:id="rId5"/>
    <p:sldId id="258" r:id="rId6"/>
    <p:sldId id="283" r:id="rId7"/>
    <p:sldId id="284" r:id="rId8"/>
    <p:sldId id="293" r:id="rId9"/>
    <p:sldId id="281" r:id="rId10"/>
    <p:sldId id="285" r:id="rId11"/>
    <p:sldId id="286" r:id="rId12"/>
    <p:sldId id="287" r:id="rId13"/>
    <p:sldId id="261" r:id="rId14"/>
    <p:sldId id="272" r:id="rId15"/>
    <p:sldId id="273" r:id="rId16"/>
    <p:sldId id="274" r:id="rId17"/>
    <p:sldId id="295" r:id="rId18"/>
    <p:sldId id="275" r:id="rId19"/>
    <p:sldId id="276" r:id="rId20"/>
    <p:sldId id="277" r:id="rId21"/>
    <p:sldId id="278" r:id="rId22"/>
    <p:sldId id="279" r:id="rId23"/>
    <p:sldId id="292" r:id="rId24"/>
    <p:sldId id="288" r:id="rId25"/>
    <p:sldId id="290" r:id="rId26"/>
    <p:sldId id="291" r:id="rId27"/>
    <p:sldId id="263" r:id="rId28"/>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203" autoAdjust="0"/>
  </p:normalViewPr>
  <p:slideViewPr>
    <p:cSldViewPr snapToGrid="0">
      <p:cViewPr varScale="1">
        <p:scale>
          <a:sx n="31" d="100"/>
          <a:sy n="31" d="100"/>
        </p:scale>
        <p:origin x="1062" y="2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85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7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9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723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ithub.com/SIIF/Proyect./blob/Entregables-Propuestos/Documentos/Historias%20Usuario%20(2).x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hyperlink" Target="https://github.com/SIIF/Proyect./tree/Entregables-Propuestos/Diagramas/D.%20Cl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iagramas/D.%20de%20Gantt/SIIF.xlsx"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SIIF/Proyect./blob/Entregables-Propuestos/Diagramas/D.%20de%20Gantt/SIIF-Gantt.mpp"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SIIF/Proyect./blob/Entregables-Propuestos/IV%20Trimestre/Base.D.SIIF/SIIF.1.sql"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5.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8.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4.png"/><Relationship Id="rId7" Type="http://schemas.openxmlformats.org/officeDocument/2006/relationships/slide" Target="slide21.xm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9.xml"/><Relationship Id="rId10" Type="http://schemas.openxmlformats.org/officeDocument/2006/relationships/slide" Target="slide25.xml"/><Relationship Id="rId4" Type="http://schemas.openxmlformats.org/officeDocument/2006/relationships/slide" Target="slide24.xml"/><Relationship Id="rId9"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6838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s-CO" sz="11700" b="1" dirty="0" smtClean="0">
                <a:solidFill>
                  <a:srgbClr val="434343"/>
                </a:solidFill>
                <a:latin typeface="Calibri"/>
                <a:sym typeface="Calibri"/>
              </a:rPr>
              <a:t>Proyecto</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717757"/>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a:t>
            </a:r>
          </a:p>
          <a:p>
            <a:r>
              <a:rPr lang="es-ES" sz="5400" dirty="0">
                <a:solidFill>
                  <a:schemeClr val="tx2">
                    <a:lumMod val="50000"/>
                  </a:schemeClr>
                </a:solidFill>
                <a:latin typeface="Calibri" panose="020F0502020204030204" pitchFamily="34" charset="0"/>
              </a:rPr>
              <a:t>P</a:t>
            </a:r>
            <a:r>
              <a:rPr lang="es-ES" sz="5400" dirty="0" smtClean="0">
                <a:solidFill>
                  <a:schemeClr val="tx2">
                    <a:lumMod val="50000"/>
                  </a:schemeClr>
                </a:solidFill>
                <a:latin typeface="Calibri" panose="020F0502020204030204" pitchFamily="34" charset="0"/>
              </a:rPr>
              <a:t>ermitirá </a:t>
            </a:r>
            <a:r>
              <a:rPr lang="es-ES" sz="5400" dirty="0">
                <a:solidFill>
                  <a:schemeClr val="tx2">
                    <a:lumMod val="50000"/>
                  </a:schemeClr>
                </a:solidFill>
                <a:latin typeface="Calibri" panose="020F0502020204030204" pitchFamily="34" charset="0"/>
              </a:rPr>
              <a:t>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u="sng" dirty="0" smtClean="0">
                <a:solidFill>
                  <a:schemeClr val="bg2"/>
                </a:solidFill>
                <a:latin typeface="Calibri" panose="020F0502020204030204" pitchFamily="34" charset="0"/>
              </a:rPr>
              <a:t>El sistema:</a:t>
            </a:r>
          </a:p>
          <a:p>
            <a:r>
              <a:rPr lang="es-ES" sz="5400" dirty="0" smtClean="0">
                <a:solidFill>
                  <a:schemeClr val="bg2"/>
                </a:solidFill>
                <a:latin typeface="Calibri" panose="020F0502020204030204" pitchFamily="34" charset="0"/>
              </a:rPr>
              <a:t>No intervendrá en los procesos económicos de la empresa</a:t>
            </a:r>
          </a:p>
          <a:p>
            <a:r>
              <a:rPr lang="es-ES" sz="5400" dirty="0" smtClean="0">
                <a:solidFill>
                  <a:schemeClr val="bg2"/>
                </a:solidFill>
                <a:latin typeface="Calibri" panose="020F0502020204030204" pitchFamily="34" charset="0"/>
              </a:rPr>
              <a:t>No manejara sistemas de geo localización </a:t>
            </a:r>
          </a:p>
          <a:p>
            <a:r>
              <a:rPr lang="es-ES" sz="5400" dirty="0" smtClean="0">
                <a:solidFill>
                  <a:schemeClr val="bg2"/>
                </a:solidFill>
                <a:latin typeface="Calibri" panose="020F0502020204030204" pitchFamily="34" charset="0"/>
              </a:rPr>
              <a:t>No manejara ninguna otra acción que no se haya contemplado en los requerimientos Funcionales y No Funcionales.</a:t>
            </a:r>
            <a:endParaRPr lang="es-CO" sz="5400" dirty="0">
              <a:solidFill>
                <a:schemeClr val="bg2"/>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t>
            </a:r>
            <a:r>
              <a:rPr lang="es-ES" sz="6000" dirty="0" smtClean="0">
                <a:solidFill>
                  <a:schemeClr val="bg1">
                    <a:lumMod val="50000"/>
                  </a:schemeClr>
                </a:solidFill>
                <a:latin typeface="Calibri" panose="020F0502020204030204" pitchFamily="34" charset="0"/>
              </a:rPr>
              <a:t>al </a:t>
            </a:r>
            <a:r>
              <a:rPr lang="es-ES" sz="6000" dirty="0">
                <a:solidFill>
                  <a:schemeClr val="bg1">
                    <a:lumMod val="50000"/>
                  </a:schemeClr>
                </a:solidFill>
                <a:latin typeface="Calibri" panose="020F0502020204030204" pitchFamily="34" charset="0"/>
              </a:rPr>
              <a:t>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1.Tecnicas de levantamiento de información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545149"/>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 y="36576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s-CO" sz="5400" b="1" dirty="0" smtClean="0">
                <a:solidFill>
                  <a:srgbClr val="FFFFFF"/>
                </a:solidFill>
                <a:latin typeface="Calibri"/>
                <a:ea typeface="Calibri"/>
                <a:cs typeface="Calibri"/>
                <a:sym typeface="Calibri"/>
                <a:hlinkClick r:id="rId4"/>
              </a:rPr>
              <a:t>proyecto se evidencian la </a:t>
            </a:r>
            <a:r>
              <a:rPr lang="es-CO" sz="5400" b="1" dirty="0" err="1" smtClean="0">
                <a:solidFill>
                  <a:srgbClr val="FFFFFF"/>
                </a:solidFill>
                <a:latin typeface="Calibri"/>
                <a:ea typeface="Calibri"/>
                <a:cs typeface="Calibri"/>
                <a:sym typeface="Calibri"/>
                <a:hlinkClick r:id="rId4"/>
              </a:rPr>
              <a:t>elaboracion</a:t>
            </a:r>
            <a:r>
              <a:rPr lang="es-CO" sz="5400" b="1" dirty="0" smtClean="0">
                <a:solidFill>
                  <a:srgbClr val="FFFFFF"/>
                </a:solidFill>
                <a:latin typeface="Calibri"/>
                <a:ea typeface="Calibri"/>
                <a:cs typeface="Calibri"/>
                <a:sym typeface="Calibri"/>
                <a:hlinkClick r:id="rId4"/>
              </a:rPr>
              <a:t> del BPMN</a:t>
            </a:r>
            <a:r>
              <a:rPr lang="en-US" sz="5400" b="1" dirty="0" smtClean="0">
                <a:solidFill>
                  <a:srgbClr val="FFFFFF"/>
                </a:solidFill>
                <a:latin typeface="Calibri"/>
                <a:ea typeface="Calibri"/>
                <a:cs typeface="Calibri"/>
                <a:sym typeface="Calibri"/>
                <a:hlinkClick r:id="rId4"/>
              </a:rPr>
              <a:t> (</a:t>
            </a:r>
            <a:r>
              <a:rPr lang="es-CO" sz="5400" b="1" dirty="0"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0314537"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a:solidFill>
                  <a:srgbClr val="FFFFFF"/>
                </a:solidFill>
                <a:latin typeface="Calibri"/>
                <a:ea typeface="Calibri"/>
                <a:cs typeface="Calibri"/>
                <a:sym typeface="Calibri"/>
              </a:rPr>
              <a:t>R</a:t>
            </a:r>
            <a:r>
              <a:rPr lang="es-CO" sz="5400" b="1" dirty="0" smtClean="0">
                <a:solidFill>
                  <a:srgbClr val="FFFFFF"/>
                </a:solidFill>
                <a:latin typeface="Calibri"/>
                <a:ea typeface="Calibri"/>
                <a:cs typeface="Calibri"/>
                <a:sym typeface="Calibri"/>
              </a:rPr>
              <a:t>equerimientos funcionales y no funcionales usando el estándar</a:t>
            </a:r>
          </a:p>
          <a:p>
            <a:pPr marL="38100" marR="38100" lvl="0" indent="12700" algn="ctr" rtl="0">
              <a:lnSpc>
                <a:spcPct val="80000"/>
              </a:lnSpc>
              <a:spcBef>
                <a:spcPts val="0"/>
              </a:spcBef>
              <a:spcAft>
                <a:spcPts val="0"/>
              </a:spcAft>
              <a:buClr>
                <a:srgbClr val="FFFFFF"/>
              </a:buClr>
              <a:buSzPts val="10000"/>
              <a:buFont typeface="Calibri"/>
              <a:buNone/>
            </a:pPr>
            <a:r>
              <a:rPr lang="es-CO" sz="5400" b="1" dirty="0" smtClean="0">
                <a:solidFill>
                  <a:srgbClr val="FFFFFF"/>
                </a:solidFill>
                <a:latin typeface="Calibri"/>
                <a:ea typeface="Calibri"/>
                <a:cs typeface="Calibri"/>
                <a:sym typeface="Calibri"/>
              </a:rPr>
              <a:t>IEEE830</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graphicFrame>
        <p:nvGraphicFramePr>
          <p:cNvPr id="7" name="Tabla 6"/>
          <p:cNvGraphicFramePr>
            <a:graphicFrameLocks noGrp="1"/>
          </p:cNvGraphicFramePr>
          <p:nvPr>
            <p:extLst>
              <p:ext uri="{D42A27DB-BD31-4B8C-83A1-F6EECF244321}">
                <p14:modId xmlns:p14="http://schemas.microsoft.com/office/powerpoint/2010/main" val="2973675285"/>
              </p:ext>
            </p:extLst>
          </p:nvPr>
        </p:nvGraphicFramePr>
        <p:xfrm>
          <a:off x="365760" y="5669881"/>
          <a:ext cx="11551920" cy="9372466"/>
        </p:xfrm>
        <a:graphic>
          <a:graphicData uri="http://schemas.openxmlformats.org/drawingml/2006/table">
            <a:tbl>
              <a:tblPr firstRow="1" firstCol="1" bandRow="1">
                <a:tableStyleId>{3B4B98B0-60AC-42C2-AFA5-B58CD77FA1E5}</a:tableStyleId>
              </a:tblPr>
              <a:tblGrid>
                <a:gridCol w="3788290">
                  <a:extLst>
                    <a:ext uri="{9D8B030D-6E8A-4147-A177-3AD203B41FA5}">
                      <a16:colId xmlns="" xmlns:a16="http://schemas.microsoft.com/office/drawing/2014/main" val="20000"/>
                    </a:ext>
                  </a:extLst>
                </a:gridCol>
                <a:gridCol w="7763630">
                  <a:extLst>
                    <a:ext uri="{9D8B030D-6E8A-4147-A177-3AD203B41FA5}">
                      <a16:colId xmlns="" xmlns:a16="http://schemas.microsoft.com/office/drawing/2014/main" val="20001"/>
                    </a:ext>
                  </a:extLst>
                </a:gridCol>
              </a:tblGrid>
              <a:tr h="2136250">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806150">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1189143">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Acción responsable por Jefe  Administrativo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670312">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189143">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a:t>
                      </a:r>
                      <a:r>
                        <a:rPr lang="es-ES_tradnl" sz="4000" dirty="0" smtClean="0">
                          <a:effectLst/>
                          <a:latin typeface="+mj-lt"/>
                        </a:rPr>
                        <a:t>Medio </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 xmlns:a16="http://schemas.microsoft.com/office/drawing/2014/main"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 xmlns:a16="http://schemas.microsoft.com/office/drawing/2014/main" val="20000"/>
                    </a:ext>
                  </a:extLst>
                </a:gridCol>
                <a:gridCol w="7209727">
                  <a:extLst>
                    <a:ext uri="{9D8B030D-6E8A-4147-A177-3AD203B41FA5}">
                      <a16:colId xmlns="" xmlns:a16="http://schemas.microsoft.com/office/drawing/2014/main"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 xmlns:a16="http://schemas.microsoft.com/office/drawing/2014/main" val="10005"/>
                  </a:ext>
                </a:extLst>
              </a:tr>
            </a:tbl>
          </a:graphicData>
        </a:graphic>
      </p:graphicFrame>
      <p:sp>
        <p:nvSpPr>
          <p:cNvPr id="2" name="CuadroTexto 1"/>
          <p:cNvSpPr txBox="1"/>
          <p:nvPr/>
        </p:nvSpPr>
        <p:spPr>
          <a:xfrm>
            <a:off x="365760" y="416394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222480" y="416394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0" y="335280"/>
            <a:ext cx="1088136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smtClean="0">
                <a:solidFill>
                  <a:srgbClr val="FFFFFF"/>
                </a:solidFill>
                <a:latin typeface="Calibri"/>
                <a:ea typeface="Calibri"/>
                <a:cs typeface="Calibri"/>
                <a:sym typeface="Calibri"/>
              </a:rPr>
              <a:t>Historias de Usuario</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40080" y="14743660"/>
            <a:ext cx="4804520" cy="707886"/>
          </a:xfrm>
          <a:prstGeom prst="rect">
            <a:avLst/>
          </a:prstGeom>
          <a:noFill/>
        </p:spPr>
        <p:txBody>
          <a:bodyPr wrap="none" rtlCol="0">
            <a:spAutoFit/>
          </a:bodyPr>
          <a:lstStyle/>
          <a:p>
            <a:r>
              <a:rPr lang="es-CO" sz="4000" dirty="0" smtClean="0">
                <a:solidFill>
                  <a:schemeClr val="bg1">
                    <a:lumMod val="50000"/>
                  </a:schemeClr>
                </a:solidFill>
                <a:hlinkClick r:id="rId4"/>
              </a:rPr>
              <a:t>Historias de Usuario</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99" y="4394720"/>
            <a:ext cx="22496809" cy="9199359"/>
          </a:xfrm>
          <a:prstGeom prst="rect">
            <a:avLst/>
          </a:prstGeom>
        </p:spPr>
      </p:pic>
    </p:spTree>
    <p:extLst>
      <p:ext uri="{BB962C8B-B14F-4D97-AF65-F5344CB8AC3E}">
        <p14:creationId xmlns:p14="http://schemas.microsoft.com/office/powerpoint/2010/main" val="337956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11454"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Clases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1.png"/>
          <p:cNvPicPr/>
          <p:nvPr/>
        </p:nvPicPr>
        <p:blipFill>
          <a:blip r:embed="rId5"/>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866" y="3781676"/>
            <a:ext cx="18759488" cy="10941476"/>
          </a:xfrm>
          <a:prstGeom prst="rect">
            <a:avLst/>
          </a:prstGeom>
        </p:spPr>
      </p:pic>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4323404" y="2509207"/>
            <a:ext cx="8249757"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p>
          <a:p>
            <a:pPr marL="36575" marR="36575" lvl="0" indent="12191" algn="r" rtl="0">
              <a:lnSpc>
                <a:spcPct val="80000"/>
              </a:lnSpc>
              <a:spcBef>
                <a:spcPts val="0"/>
              </a:spcBef>
              <a:spcAft>
                <a:spcPts val="0"/>
              </a:spcAft>
              <a:buClr>
                <a:srgbClr val="434343"/>
              </a:buClr>
              <a:buSzPts val="8160"/>
              <a:buFont typeface="Calibri"/>
              <a:buNone/>
            </a:pPr>
            <a:r>
              <a:rPr lang="es-CO" sz="4800" b="1" dirty="0" smtClean="0">
                <a:solidFill>
                  <a:srgbClr val="434343"/>
                </a:solidFill>
                <a:latin typeface="Calibri"/>
                <a:sym typeface="Calibri"/>
              </a:rPr>
              <a:t>Sistema de Información de Inventarios Farmacéuticos</a:t>
            </a:r>
            <a:endParaRPr sz="800"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Modelo Relacional</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987" y="3909848"/>
            <a:ext cx="21290835" cy="10446231"/>
          </a:xfrm>
          <a:prstGeom prst="rect">
            <a:avLst/>
          </a:prstGeom>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Distribución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 xmlns:a16="http://schemas.microsoft.com/office/drawing/2014/main" id="{4DFE7A30-1F87-48B4-88AE-F685CB8F9BC6}"/>
              </a:ext>
            </a:extLst>
          </p:cNvPr>
          <p:cNvPicPr>
            <a:picLocks noChangeAspect="1"/>
          </p:cNvPicPr>
          <p:nvPr/>
        </p:nvPicPr>
        <p:blipFill>
          <a:blip r:embed="rId5"/>
          <a:stretch>
            <a:fillRect/>
          </a:stretch>
        </p:blipFill>
        <p:spPr>
          <a:xfrm>
            <a:off x="2264601" y="3868807"/>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5057120"/>
            <a:ext cx="5206615" cy="584775"/>
          </a:xfrm>
          <a:prstGeom prst="rect">
            <a:avLst/>
          </a:prstGeom>
          <a:noFill/>
        </p:spPr>
        <p:txBody>
          <a:bodyPr wrap="square" rtlCol="0">
            <a:spAutoFit/>
          </a:bodyPr>
          <a:lstStyle/>
          <a:p>
            <a:r>
              <a:rPr lang="es-CO" sz="3200" dirty="0" smtClean="0">
                <a:hlinkClick r:id="rId4"/>
              </a:rPr>
              <a:t>Diagrama de Distribución</a:t>
            </a:r>
            <a:endParaRPr lang="es-CO" sz="1100"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0960" y="92909"/>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Control de Versiones- </a:t>
            </a:r>
            <a:r>
              <a:rPr lang="es-CO" sz="8000" b="1" dirty="0" err="1" smtClean="0">
                <a:solidFill>
                  <a:srgbClr val="434343"/>
                </a:solidFill>
                <a:latin typeface="Calibri"/>
                <a:sym typeface="Calibri"/>
              </a:rPr>
              <a:t>Git</a:t>
            </a:r>
            <a:r>
              <a:rPr lang="es-CO" sz="8000" b="1" dirty="0" smtClean="0">
                <a:solidFill>
                  <a:srgbClr val="434343"/>
                </a:solidFill>
                <a:latin typeface="Calibri"/>
                <a:sym typeface="Calibri"/>
              </a:rPr>
              <a:t> Hub</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4232988" cy="584775"/>
          </a:xfrm>
          <a:prstGeom prst="rect">
            <a:avLst/>
          </a:prstGeom>
          <a:noFill/>
        </p:spPr>
        <p:txBody>
          <a:bodyPr wrap="square" rtlCol="0">
            <a:spAutoFit/>
          </a:bodyPr>
          <a:lstStyle/>
          <a:p>
            <a:r>
              <a:rPr lang="es-CO" sz="3200" dirty="0" smtClean="0">
                <a:hlinkClick r:id="rId5"/>
              </a:rPr>
              <a:t>Control de Versiones</a:t>
            </a:r>
            <a:endParaRPr lang="es-CO" sz="1100"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87" y="2593406"/>
            <a:ext cx="16627194" cy="11883022"/>
          </a:xfrm>
          <a:prstGeom prst="rect">
            <a:avLst/>
          </a:prstGeom>
        </p:spPr>
      </p:pic>
    </p:spTree>
    <p:extLst>
      <p:ext uri="{BB962C8B-B14F-4D97-AF65-F5344CB8AC3E}">
        <p14:creationId xmlns:p14="http://schemas.microsoft.com/office/powerpoint/2010/main" val="3651424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Diagrama </a:t>
            </a:r>
            <a:r>
              <a:rPr lang="en-US" sz="8000" b="1" dirty="0" smtClean="0">
                <a:solidFill>
                  <a:srgbClr val="434343"/>
                </a:solidFill>
                <a:latin typeface="Calibri"/>
                <a:sym typeface="Calibri"/>
              </a:rPr>
              <a:t>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40114"/>
            <a:ext cx="4067503" cy="584775"/>
          </a:xfrm>
          <a:prstGeom prst="rect">
            <a:avLst/>
          </a:prstGeom>
          <a:noFill/>
        </p:spPr>
        <p:txBody>
          <a:bodyPr wrap="square" rtlCol="0">
            <a:spAutoFit/>
          </a:bodyPr>
          <a:lstStyle/>
          <a:p>
            <a:r>
              <a:rPr lang="es-CO" sz="3200" dirty="0" smtClean="0">
                <a:hlinkClick r:id="rId5"/>
              </a:rPr>
              <a:t>Diagrama de Gantt</a:t>
            </a:r>
            <a:endParaRPr lang="es-CO" sz="1100"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605" y="3169920"/>
            <a:ext cx="21581675" cy="9971127"/>
          </a:xfrm>
          <a:prstGeom prst="rect">
            <a:avLst/>
          </a:prstGeom>
        </p:spPr>
      </p:pic>
      <p:sp>
        <p:nvSpPr>
          <p:cNvPr id="8" name="CuadroTexto 7"/>
          <p:cNvSpPr txBox="1"/>
          <p:nvPr/>
        </p:nvSpPr>
        <p:spPr>
          <a:xfrm>
            <a:off x="4067503" y="15040114"/>
            <a:ext cx="2303836" cy="584775"/>
          </a:xfrm>
          <a:prstGeom prst="rect">
            <a:avLst/>
          </a:prstGeom>
          <a:noFill/>
        </p:spPr>
        <p:txBody>
          <a:bodyPr wrap="none" rtlCol="0">
            <a:spAutoFit/>
          </a:bodyPr>
          <a:lstStyle/>
          <a:p>
            <a:r>
              <a:rPr lang="es-CO" sz="3200" dirty="0" smtClean="0">
                <a:hlinkClick r:id="rId7"/>
              </a:rPr>
              <a:t>Gantt Excel</a:t>
            </a:r>
            <a:endParaRPr lang="es-CO" sz="1100" dirty="0"/>
          </a:p>
        </p:txBody>
      </p:sp>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Informes de Gantt</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2182008" cy="707886"/>
          </a:xfrm>
          <a:prstGeom prst="rect">
            <a:avLst/>
          </a:prstGeom>
          <a:noFill/>
        </p:spPr>
        <p:txBody>
          <a:bodyPr wrap="none" rtlCol="0">
            <a:spAutoFit/>
          </a:bodyPr>
          <a:lstStyle/>
          <a:p>
            <a:r>
              <a:rPr lang="es-CO" sz="4000" dirty="0" smtClean="0">
                <a:hlinkClick r:id="rId5"/>
              </a:rPr>
              <a:t>Informes</a:t>
            </a:r>
            <a:endParaRPr lang="es-CO"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431" y="4184470"/>
            <a:ext cx="6051550" cy="3735007"/>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2" y="4184470"/>
            <a:ext cx="12132659" cy="9274575"/>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19431" y="9764934"/>
            <a:ext cx="6051550" cy="4316826"/>
          </a:xfrm>
          <a:prstGeom prst="rect">
            <a:avLst/>
          </a:prstGeom>
        </p:spPr>
      </p:pic>
      <p:sp>
        <p:nvSpPr>
          <p:cNvPr id="3" name="CuadroTexto 2"/>
          <p:cNvSpPr txBox="1"/>
          <p:nvPr/>
        </p:nvSpPr>
        <p:spPr>
          <a:xfrm>
            <a:off x="15019431" y="9308112"/>
            <a:ext cx="2531462" cy="369332"/>
          </a:xfrm>
          <a:prstGeom prst="rect">
            <a:avLst/>
          </a:prstGeom>
          <a:noFill/>
        </p:spPr>
        <p:txBody>
          <a:bodyPr wrap="none" rtlCol="0">
            <a:spAutoFit/>
          </a:bodyPr>
          <a:lstStyle/>
          <a:p>
            <a:r>
              <a:rPr lang="es-CO" sz="1800" dirty="0" smtClean="0"/>
              <a:t>Inf.Recursos Humanos</a:t>
            </a:r>
            <a:endParaRPr lang="es-CO" dirty="0"/>
          </a:p>
        </p:txBody>
      </p:sp>
      <p:sp>
        <p:nvSpPr>
          <p:cNvPr id="6" name="CuadroTexto 5"/>
          <p:cNvSpPr txBox="1"/>
          <p:nvPr/>
        </p:nvSpPr>
        <p:spPr>
          <a:xfrm>
            <a:off x="766119" y="3937693"/>
            <a:ext cx="1977081" cy="461665"/>
          </a:xfrm>
          <a:prstGeom prst="rect">
            <a:avLst/>
          </a:prstGeom>
          <a:noFill/>
        </p:spPr>
        <p:txBody>
          <a:bodyPr wrap="square" rtlCol="0">
            <a:spAutoFit/>
          </a:bodyPr>
          <a:lstStyle/>
          <a:p>
            <a:r>
              <a:rPr lang="es-CO" sz="2400" dirty="0" smtClean="0"/>
              <a:t>Inf.Constos</a:t>
            </a:r>
            <a:endParaRPr lang="es-CO" sz="2400" dirty="0"/>
          </a:p>
        </p:txBody>
      </p:sp>
      <p:sp>
        <p:nvSpPr>
          <p:cNvPr id="9" name="CuadroTexto 8"/>
          <p:cNvSpPr txBox="1"/>
          <p:nvPr/>
        </p:nvSpPr>
        <p:spPr>
          <a:xfrm>
            <a:off x="15198811" y="3573759"/>
            <a:ext cx="2154757" cy="307777"/>
          </a:xfrm>
          <a:prstGeom prst="rect">
            <a:avLst/>
          </a:prstGeom>
          <a:noFill/>
        </p:spPr>
        <p:txBody>
          <a:bodyPr wrap="none" rtlCol="0">
            <a:spAutoFit/>
          </a:bodyPr>
          <a:lstStyle/>
          <a:p>
            <a:r>
              <a:rPr lang="es-CO" dirty="0" smtClean="0"/>
              <a:t>Inf.Costo Presupuestado</a:t>
            </a:r>
            <a:endParaRPr lang="es-CO" dirty="0"/>
          </a:p>
        </p:txBody>
      </p:sp>
    </p:spTree>
    <p:extLst>
      <p:ext uri="{BB962C8B-B14F-4D97-AF65-F5344CB8AC3E}">
        <p14:creationId xmlns:p14="http://schemas.microsoft.com/office/powerpoint/2010/main" val="3079489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978985" y="222235"/>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Base de Datos</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1039067" cy="707886"/>
          </a:xfrm>
          <a:prstGeom prst="rect">
            <a:avLst/>
          </a:prstGeom>
          <a:noFill/>
        </p:spPr>
        <p:txBody>
          <a:bodyPr wrap="none" rtlCol="0">
            <a:spAutoFit/>
          </a:bodyPr>
          <a:lstStyle/>
          <a:p>
            <a:r>
              <a:rPr lang="es-CO" sz="4000" dirty="0" smtClean="0">
                <a:hlinkClick r:id="rId5"/>
              </a:rPr>
              <a:t>B.D</a:t>
            </a:r>
            <a:endParaRPr lang="es-CO" dirty="0"/>
          </a:p>
        </p:txBody>
      </p:sp>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72" y="3355352"/>
            <a:ext cx="23117765" cy="10581366"/>
          </a:xfrm>
          <a:prstGeom prst="rect">
            <a:avLst/>
          </a:prstGeom>
        </p:spPr>
      </p:pic>
    </p:spTree>
    <p:extLst>
      <p:ext uri="{BB962C8B-B14F-4D97-AF65-F5344CB8AC3E}">
        <p14:creationId xmlns:p14="http://schemas.microsoft.com/office/powerpoint/2010/main" val="3247299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42280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    </a:t>
            </a:r>
            <a:r>
              <a:rPr lang="es-CO" sz="3600" dirty="0">
                <a:solidFill>
                  <a:srgbClr val="6C6C6C"/>
                </a:solidFill>
                <a:latin typeface="Calibri"/>
                <a:sym typeface="Calibri"/>
                <a:hlinkClick r:id="rId5" action="ppaction://hlinksldjump"/>
              </a:rPr>
              <a:t>Objetivo General</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III-  </a:t>
            </a:r>
            <a:r>
              <a:rPr lang="es-CO" sz="3600" dirty="0">
                <a:solidFill>
                  <a:srgbClr val="6C6C6C"/>
                </a:solidFill>
                <a:latin typeface="Calibri"/>
                <a:sym typeface="Calibri"/>
                <a:hlinkClick r:id="rId6" action="ppaction://hlinksldjump"/>
              </a:rPr>
              <a:t>Objetivos específicos </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IV-  </a:t>
            </a:r>
            <a:r>
              <a:rPr lang="es-CO" sz="3600" dirty="0">
                <a:solidFill>
                  <a:srgbClr val="6C6C6C"/>
                </a:solidFill>
                <a:latin typeface="Calibri"/>
                <a:sym typeface="Calibri"/>
                <a:hlinkClick r:id="rId7" action="ppaction://hlinksldjump"/>
              </a:rPr>
              <a:t>Planteamiento del </a:t>
            </a:r>
            <a:r>
              <a:rPr lang="es-CO" sz="3600" dirty="0" smtClean="0">
                <a:solidFill>
                  <a:srgbClr val="6C6C6C"/>
                </a:solidFill>
                <a:latin typeface="Calibri"/>
                <a:sym typeface="Calibri"/>
                <a:hlinkClick r:id="rId7" action="ppaction://hlinksldjump"/>
              </a:rPr>
              <a:t>Problema</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V-    </a:t>
            </a:r>
            <a:r>
              <a:rPr lang="es-CO" sz="3600" dirty="0">
                <a:solidFill>
                  <a:srgbClr val="6C6C6C"/>
                </a:solidFill>
                <a:latin typeface="Calibri"/>
                <a:sym typeface="Calibri"/>
                <a:hlinkClick r:id="rId8"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Trimestre(Por </a:t>
            </a:r>
            <a:r>
              <a:rPr lang="es-CO" sz="3600" dirty="0" smtClean="0">
                <a:solidFill>
                  <a:srgbClr val="6C6C6C"/>
                </a:solidFill>
                <a:latin typeface="Calibri"/>
                <a:sym typeface="Calibri"/>
              </a:rPr>
              <a:t>corregir)</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2" action="ppaction://hlinksldjump"/>
              </a:rPr>
              <a:t>1.Tecnicas de levantamiento de información</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3" action="ppaction://hlinksldjump"/>
              </a:rPr>
              <a:t>2.En el proyecto se evidencian la elaboración del BPMN (Negocio Actual)</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4" action="ppaction://hlinksldjump"/>
              </a:rPr>
              <a:t>3.En el proyecto se evidencian los requerimientos funcionales y no funcionales usando el estándar IEEE830  </a:t>
            </a:r>
            <a:r>
              <a:rPr lang="es-CO" sz="3600" dirty="0" smtClean="0">
                <a:solidFill>
                  <a:srgbClr val="6C6C6C"/>
                </a:solidFill>
                <a:latin typeface="Calibri"/>
                <a:sym typeface="Calibri"/>
                <a:hlinkClick r:id="rId14" action="ppaction://hlinksldjump"/>
              </a:rPr>
              <a:t>o historias </a:t>
            </a:r>
            <a:r>
              <a:rPr lang="es-CO" sz="3600" dirty="0">
                <a:solidFill>
                  <a:srgbClr val="6C6C6C"/>
                </a:solidFill>
                <a:latin typeface="Calibri"/>
                <a:sym typeface="Calibri"/>
                <a:hlinkClick r:id="rId14" action="ppaction://hlinksldjump"/>
              </a:rPr>
              <a:t>de Scrum</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5" action="ppaction://hlinksldjump"/>
              </a:rPr>
              <a:t>4.Inventario de los recursos existentes</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6"/>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a:hlinkClick r:id="rId4" action="ppaction://hlinksldjump"/>
          </p:cNvPr>
          <p:cNvSpPr txBox="1"/>
          <p:nvPr/>
        </p:nvSpPr>
        <p:spPr>
          <a:xfrm>
            <a:off x="1082477" y="3109616"/>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5" action="ppaction://hlinksldjump"/>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ction="ppaction://hlinksldjump"/>
              </a:rPr>
              <a:t>2.Prototipos </a:t>
            </a:r>
            <a:r>
              <a:rPr lang="es-CO" sz="3600" dirty="0" smtClean="0">
                <a:solidFill>
                  <a:srgbClr val="6C6C6C"/>
                </a:solidFill>
                <a:latin typeface="Calibri"/>
                <a:sym typeface="Calibri"/>
                <a:hlinkClick r:id="rId6" action="ppaction://hlinksldjump"/>
              </a:rPr>
              <a:t>y </a:t>
            </a:r>
            <a:r>
              <a:rPr lang="es-CO" sz="3600" dirty="0" err="1" smtClean="0">
                <a:solidFill>
                  <a:srgbClr val="6C6C6C"/>
                </a:solidFill>
                <a:latin typeface="Calibri"/>
                <a:sym typeface="Calibri"/>
                <a:hlinkClick r:id="rId6" action="ppaction://hlinksldjump"/>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ction="ppaction://hlinksldjump"/>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ction="ppaction://hlinksldjump"/>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a:lnSpc>
                <a:spcPct val="127500"/>
              </a:lnSpc>
              <a:buClr>
                <a:srgbClr val="6C6C6C"/>
              </a:buClr>
              <a:buSzPts val="4000"/>
            </a:pPr>
            <a:r>
              <a:rPr lang="es-CO" sz="3600" dirty="0" smtClean="0">
                <a:solidFill>
                  <a:srgbClr val="6C6C6C"/>
                </a:solidFill>
                <a:latin typeface="Calibri"/>
                <a:sym typeface="Calibri"/>
                <a:hlinkClick r:id="rId9" action="ppaction://hlinksldjump"/>
              </a:rPr>
              <a:t>1.Control </a:t>
            </a:r>
            <a:r>
              <a:rPr lang="es-CO" sz="3600" dirty="0">
                <a:solidFill>
                  <a:srgbClr val="6C6C6C"/>
                </a:solidFill>
                <a:latin typeface="Calibri"/>
                <a:sym typeface="Calibri"/>
                <a:hlinkClick r:id="rId9" action="ppaction://hlinksldjump"/>
              </a:rPr>
              <a:t>de </a:t>
            </a:r>
            <a:r>
              <a:rPr lang="es-CO" sz="3600" dirty="0" smtClean="0">
                <a:solidFill>
                  <a:srgbClr val="6C6C6C"/>
                </a:solidFill>
                <a:latin typeface="Calibri"/>
                <a:sym typeface="Calibri"/>
                <a:hlinkClick r:id="rId9" action="ppaction://hlinksldjump"/>
              </a:rPr>
              <a:t>Versiones</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4" action="ppaction://hlinksldjump"/>
              </a:rPr>
              <a:t>2</a:t>
            </a:r>
            <a:r>
              <a:rPr lang="es-CO" sz="3600" dirty="0" smtClean="0">
                <a:solidFill>
                  <a:srgbClr val="6C6C6C"/>
                </a:solidFill>
                <a:latin typeface="Calibri"/>
                <a:sym typeface="Calibri"/>
                <a:hlinkClick r:id="rId4" action="ppaction://hlinksldjump"/>
              </a:rPr>
              <a:t>.Diagrama </a:t>
            </a:r>
            <a:r>
              <a:rPr lang="es-CO" sz="3600" dirty="0">
                <a:solidFill>
                  <a:srgbClr val="6C6C6C"/>
                </a:solidFill>
                <a:latin typeface="Calibri"/>
                <a:sym typeface="Calibri"/>
                <a:hlinkClick r:id="rId4" action="ppaction://hlinksldjump"/>
              </a:rPr>
              <a:t>de </a:t>
            </a:r>
            <a:r>
              <a:rPr lang="es-CO" sz="3600" dirty="0" smtClean="0">
                <a:solidFill>
                  <a:srgbClr val="6C6C6C"/>
                </a:solidFill>
                <a:latin typeface="Calibri"/>
                <a:sym typeface="Calibri"/>
                <a:hlinkClick r:id="rId4" action="ppaction://hlinksldjump"/>
              </a:rPr>
              <a:t>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0" action="ppaction://hlinksldjump"/>
              </a:rPr>
              <a:t>3</a:t>
            </a:r>
            <a:r>
              <a:rPr lang="es-CO" sz="3600" dirty="0" smtClean="0">
                <a:solidFill>
                  <a:srgbClr val="6C6C6C"/>
                </a:solidFill>
                <a:latin typeface="Calibri"/>
                <a:sym typeface="Calibri"/>
                <a:hlinkClick r:id="rId10" action="ppaction://hlinksldjump"/>
              </a:rPr>
              <a:t>.Informes 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1" action="ppaction://hlinksldjump"/>
              </a:rPr>
              <a:t>4</a:t>
            </a:r>
            <a:r>
              <a:rPr lang="es-CO" sz="3600" dirty="0" smtClean="0">
                <a:solidFill>
                  <a:srgbClr val="6C6C6C"/>
                </a:solidFill>
                <a:latin typeface="Calibri"/>
                <a:sym typeface="Calibri"/>
                <a:hlinkClick r:id="rId11" action="ppaction://hlinksldjump"/>
              </a:rPr>
              <a:t>.Base de Datos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11700" b="1" dirty="0" smtClean="0">
                <a:solidFill>
                  <a:srgbClr val="434343"/>
                </a:solidFill>
                <a:latin typeface="Calibri"/>
                <a:sym typeface="Calibri"/>
              </a:rPr>
              <a:t>Sistema de Información de Inventarios Farmacéuticos</a:t>
            </a:r>
            <a:endParaRPr lang="es-CO"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21564163" cy="550396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dirty="0">
                <a:solidFill>
                  <a:srgbClr val="6C6C6C"/>
                </a:solidFill>
                <a:latin typeface="Calibri"/>
                <a:ea typeface="Calibri"/>
                <a:cs typeface="Calibri"/>
                <a:sym typeface="Calibri"/>
              </a:rPr>
              <a:t>S</a:t>
            </a:r>
            <a:r>
              <a:rPr lang="es-CO" sz="6600" b="0" i="0" u="none" strike="noStrike" cap="none" dirty="0" smtClean="0">
                <a:solidFill>
                  <a:srgbClr val="6C6C6C"/>
                </a:solidFill>
                <a:latin typeface="Calibri"/>
                <a:ea typeface="Calibri"/>
                <a:cs typeface="Calibri"/>
                <a:sym typeface="Calibri"/>
              </a:rPr>
              <a:t>istema </a:t>
            </a:r>
            <a:r>
              <a:rPr lang="es-CO" sz="6600" b="0" i="0" u="none" strike="noStrike" cap="none" dirty="0" smtClean="0">
                <a:solidFill>
                  <a:srgbClr val="6C6C6C"/>
                </a:solidFill>
                <a:latin typeface="Calibri"/>
                <a:ea typeface="Calibri"/>
                <a:cs typeface="Calibri"/>
                <a:sym typeface="Calibri"/>
              </a:rPr>
              <a:t>de información local diseñado para la farmacia Única del Norte E.U. , realizado para facilitar el proceso de inventario mediante el seguimiento oportuno a los productos y retroalimentación de información a cada uno </a:t>
            </a:r>
            <a:r>
              <a:rPr lang="es-CO" sz="6600" dirty="0" smtClean="0">
                <a:solidFill>
                  <a:srgbClr val="6C6C6C"/>
                </a:solidFill>
                <a:latin typeface="Calibri"/>
                <a:ea typeface="Calibri"/>
                <a:cs typeface="Calibri"/>
                <a:sym typeface="Calibri"/>
              </a:rPr>
              <a:t>en</a:t>
            </a:r>
            <a:r>
              <a:rPr lang="es-CO" sz="6600" b="0" i="0" u="none" strike="noStrike" cap="none" dirty="0" smtClean="0">
                <a:solidFill>
                  <a:srgbClr val="6C6C6C"/>
                </a:solidFill>
                <a:latin typeface="Calibri"/>
                <a:ea typeface="Calibri"/>
                <a:cs typeface="Calibri"/>
                <a:sym typeface="Calibri"/>
              </a:rPr>
              <a:t> </a:t>
            </a:r>
            <a:r>
              <a:rPr lang="es-CO" sz="6600" b="0" i="0" u="none" strike="noStrike" cap="none" dirty="0" smtClean="0">
                <a:solidFill>
                  <a:srgbClr val="6C6C6C"/>
                </a:solidFill>
                <a:latin typeface="Calibri"/>
                <a:ea typeface="Calibri"/>
                <a:cs typeface="Calibri"/>
                <a:sym typeface="Calibri"/>
              </a:rPr>
              <a:t>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3" y="3880703"/>
            <a:ext cx="2176228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a:t>
            </a:r>
            <a:r>
              <a:rPr lang="es-MX" sz="6600" dirty="0" smtClean="0">
                <a:solidFill>
                  <a:schemeClr val="tx2">
                    <a:lumMod val="50000"/>
                  </a:schemeClr>
                </a:solidFill>
                <a:latin typeface="Calibri" panose="020F0502020204030204" pitchFamily="34" charset="0"/>
              </a:rPr>
              <a:t>Única </a:t>
            </a:r>
            <a:r>
              <a:rPr lang="es-MX" sz="6600" dirty="0">
                <a:solidFill>
                  <a:schemeClr val="tx2">
                    <a:lumMod val="50000"/>
                  </a:schemeClr>
                </a:solidFill>
                <a:latin typeface="Calibri" panose="020F0502020204030204" pitchFamily="34" charset="0"/>
              </a:rPr>
              <a:t>del norte E.U., que permita optimizar el proceso de </a:t>
            </a:r>
            <a:r>
              <a:rPr lang="es-MX" sz="6600" dirty="0" smtClean="0">
                <a:solidFill>
                  <a:schemeClr val="tx2">
                    <a:lumMod val="50000"/>
                  </a:schemeClr>
                </a:solidFill>
                <a:latin typeface="Calibri" panose="020F0502020204030204" pitchFamily="34" charset="0"/>
              </a:rPr>
              <a:t>inventario, </a:t>
            </a:r>
            <a:r>
              <a:rPr lang="es-MX" sz="6600" dirty="0">
                <a:solidFill>
                  <a:schemeClr val="tx2">
                    <a:lumMod val="50000"/>
                  </a:schemeClr>
                </a:solidFill>
                <a:latin typeface="Calibri" panose="020F0502020204030204" pitchFamily="34" charset="0"/>
              </a:rPr>
              <a:t>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Objetivos Específicos</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4" y="5129237"/>
            <a:ext cx="2176228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ES" sz="5400" dirty="0" smtClean="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a:t>
            </a:r>
            <a:r>
              <a:rPr lang="es-CO" sz="5400" dirty="0" smtClean="0">
                <a:solidFill>
                  <a:schemeClr val="tx2">
                    <a:lumMod val="50000"/>
                  </a:schemeClr>
                </a:solidFill>
              </a:rPr>
              <a:t>los procesos del stock</a:t>
            </a:r>
          </a:p>
          <a:p>
            <a:pPr lvl="0"/>
            <a:r>
              <a:rPr lang="es-ES" sz="5400" dirty="0" smtClean="0">
                <a:solidFill>
                  <a:schemeClr val="tx2">
                    <a:lumMod val="50000"/>
                  </a:schemeClr>
                </a:solidFill>
              </a:rPr>
              <a:t>-Proporcionar información que sirva de apoyo al proceso de toma de decisiones </a:t>
            </a:r>
          </a:p>
          <a:p>
            <a:pPr lvl="0"/>
            <a:r>
              <a:rPr lang="es-ES" sz="5400" dirty="0" smtClean="0">
                <a:solidFill>
                  <a:schemeClr val="tx2">
                    <a:lumMod val="50000"/>
                  </a:schemeClr>
                </a:solidFill>
              </a:rPr>
              <a:t>-Automatizar </a:t>
            </a:r>
            <a:r>
              <a:rPr lang="es-ES" sz="5400" dirty="0">
                <a:solidFill>
                  <a:schemeClr val="tx2">
                    <a:lumMod val="50000"/>
                  </a:schemeClr>
                </a:solidFill>
              </a:rPr>
              <a:t>los procesos </a:t>
            </a:r>
            <a:r>
              <a:rPr lang="es-ES" sz="5400" dirty="0" smtClean="0">
                <a:solidFill>
                  <a:schemeClr val="tx2">
                    <a:lumMod val="50000"/>
                  </a:schemeClr>
                </a:solidFill>
              </a:rPr>
              <a:t>operativos</a:t>
            </a:r>
          </a:p>
          <a:p>
            <a:pPr lvl="0"/>
            <a:endParaRPr lang="es-CO" sz="5400" dirty="0">
              <a:solidFill>
                <a:schemeClr val="tx2">
                  <a:lumMod val="50000"/>
                </a:schemeClr>
              </a:solidFill>
            </a:endParaRPr>
          </a:p>
          <a:p>
            <a:pPr lvl="0"/>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11077" y="5346913"/>
            <a:ext cx="1953724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5400" dirty="0" smtClean="0">
                <a:solidFill>
                  <a:schemeClr val="tx2">
                    <a:lumMod val="50000"/>
                  </a:schemeClr>
                </a:solidFill>
                <a:latin typeface="Calibri" panose="020F0502020204030204" pitchFamily="34" charset="0"/>
              </a:rPr>
              <a:t>Este </a:t>
            </a:r>
            <a:r>
              <a:rPr lang="es-CO" sz="5400" dirty="0">
                <a:solidFill>
                  <a:schemeClr val="tx2">
                    <a:lumMod val="50000"/>
                  </a:schemeClr>
                </a:solidFill>
                <a:latin typeface="Calibri" panose="020F0502020204030204" pitchFamily="34" charset="0"/>
              </a:rPr>
              <a:t>sistema de </a:t>
            </a:r>
            <a:r>
              <a:rPr lang="es-CO" sz="5400" dirty="0" smtClean="0">
                <a:solidFill>
                  <a:schemeClr val="tx2">
                    <a:lumMod val="50000"/>
                  </a:schemeClr>
                </a:solidFill>
                <a:latin typeface="Calibri" panose="020F0502020204030204" pitchFamily="34" charset="0"/>
              </a:rPr>
              <a:t>información </a:t>
            </a:r>
            <a:r>
              <a:rPr lang="es-CO" sz="5400" dirty="0" smtClean="0">
                <a:solidFill>
                  <a:schemeClr val="tx2">
                    <a:lumMod val="50000"/>
                  </a:schemeClr>
                </a:solidFill>
                <a:latin typeface="Calibri" panose="020F0502020204030204" pitchFamily="34" charset="0"/>
              </a:rPr>
              <a:t>(SIIF), </a:t>
            </a:r>
            <a:r>
              <a:rPr lang="es-CO" sz="5400" dirty="0" smtClean="0">
                <a:solidFill>
                  <a:schemeClr val="tx2">
                    <a:lumMod val="50000"/>
                  </a:schemeClr>
                </a:solidFill>
                <a:latin typeface="Calibri" panose="020F0502020204030204" pitchFamily="34" charset="0"/>
              </a:rPr>
              <a:t>se </a:t>
            </a:r>
            <a:r>
              <a:rPr lang="es-CO" sz="5400" dirty="0">
                <a:solidFill>
                  <a:schemeClr val="tx2">
                    <a:lumMod val="50000"/>
                  </a:schemeClr>
                </a:solidFill>
                <a:latin typeface="Calibri" panose="020F0502020204030204" pitchFamily="34" charset="0"/>
              </a:rPr>
              <a:t>realiza con el objetivo de solucionar </a:t>
            </a:r>
            <a:r>
              <a:rPr lang="es-CO" sz="5400" dirty="0" smtClean="0">
                <a:solidFill>
                  <a:schemeClr val="tx2">
                    <a:lumMod val="50000"/>
                  </a:schemeClr>
                </a:solidFill>
                <a:latin typeface="Calibri" panose="020F0502020204030204" pitchFamily="34" charset="0"/>
              </a:rPr>
              <a:t>problemas </a:t>
            </a:r>
            <a:r>
              <a:rPr lang="es-CO" sz="5400" dirty="0">
                <a:solidFill>
                  <a:schemeClr val="tx2">
                    <a:lumMod val="50000"/>
                  </a:schemeClr>
                </a:solidFill>
                <a:latin typeface="Calibri" panose="020F0502020204030204" pitchFamily="34" charset="0"/>
              </a:rPr>
              <a:t>que se tienen con el control del </a:t>
            </a:r>
            <a:r>
              <a:rPr lang="es-CO" sz="5400" dirty="0" smtClean="0">
                <a:solidFill>
                  <a:schemeClr val="tx2">
                    <a:lumMod val="50000"/>
                  </a:schemeClr>
                </a:solidFill>
                <a:latin typeface="Calibri" panose="020F0502020204030204" pitchFamily="34" charset="0"/>
              </a:rPr>
              <a:t>inventario, </a:t>
            </a:r>
            <a:r>
              <a:rPr lang="es-CO" sz="5400" dirty="0">
                <a:solidFill>
                  <a:schemeClr val="tx2">
                    <a:lumMod val="50000"/>
                  </a:schemeClr>
                </a:solidFill>
                <a:latin typeface="Calibri" panose="020F0502020204030204" pitchFamily="34" charset="0"/>
              </a:rPr>
              <a:t>ya que en esta empresa se registra todo el proceso que recibe el stock desde que ingresa hasta que sale del establecimiento,  a través de un libro </a:t>
            </a:r>
            <a:r>
              <a:rPr lang="es-CO" sz="5400" dirty="0" smtClean="0">
                <a:solidFill>
                  <a:schemeClr val="tx2">
                    <a:lumMod val="50000"/>
                  </a:schemeClr>
                </a:solidFill>
                <a:latin typeface="Calibri" panose="020F0502020204030204" pitchFamily="34" charset="0"/>
              </a:rPr>
              <a:t>.</a:t>
            </a:r>
          </a:p>
          <a:p>
            <a:pPr>
              <a:lnSpc>
                <a:spcPct val="127500"/>
              </a:lnSpc>
              <a:buClr>
                <a:srgbClr val="6C6C6C"/>
              </a:buClr>
              <a:buSzPts val="4000"/>
            </a:pPr>
            <a:endParaRPr lang="es-CO" sz="5400" dirty="0" smtClean="0">
              <a:solidFill>
                <a:schemeClr val="tx2">
                  <a:lumMod val="50000"/>
                </a:schemeClr>
              </a:solidFill>
              <a:latin typeface="Calibri" panose="020F0502020204030204" pitchFamily="34" charset="0"/>
            </a:endParaRPr>
          </a:p>
          <a:p>
            <a:pPr>
              <a:lnSpc>
                <a:spcPct val="127500"/>
              </a:lnSpc>
              <a:buClr>
                <a:srgbClr val="6C6C6C"/>
              </a:buClr>
              <a:buSzPts val="4000"/>
            </a:pPr>
            <a:r>
              <a:rPr lang="es-CO" sz="5400" dirty="0">
                <a:solidFill>
                  <a:schemeClr val="tx2">
                    <a:lumMod val="50000"/>
                  </a:schemeClr>
                </a:solidFill>
                <a:latin typeface="Calibri" panose="020F0502020204030204" pitchFamily="34" charset="0"/>
              </a:rPr>
              <a:t>E</a:t>
            </a:r>
            <a:r>
              <a:rPr lang="es-CO" sz="5400" dirty="0" smtClean="0">
                <a:solidFill>
                  <a:schemeClr val="tx2">
                    <a:lumMod val="50000"/>
                  </a:schemeClr>
                </a:solidFill>
                <a:latin typeface="Calibri" panose="020F0502020204030204" pitchFamily="34" charset="0"/>
              </a:rPr>
              <a:t>l </a:t>
            </a:r>
            <a:r>
              <a:rPr lang="es-CO" sz="5400" dirty="0">
                <a:solidFill>
                  <a:schemeClr val="tx2">
                    <a:lumMod val="50000"/>
                  </a:schemeClr>
                </a:solidFill>
                <a:latin typeface="Calibri" panose="020F0502020204030204" pitchFamily="34" charset="0"/>
              </a:rPr>
              <a:t>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24329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Justificación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92231" y="4005793"/>
            <a:ext cx="20040163" cy="89786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a:t>
            </a:r>
            <a:r>
              <a:rPr lang="es-ES" sz="6000" dirty="0" smtClean="0">
                <a:solidFill>
                  <a:schemeClr val="tx2">
                    <a:lumMod val="50000"/>
                  </a:schemeClr>
                </a:solidFill>
                <a:latin typeface="Calibri" panose="020F0502020204030204" pitchFamily="34" charset="0"/>
              </a:rPr>
              <a:t>registro</a:t>
            </a:r>
            <a:r>
              <a:rPr lang="es-ES" sz="6000" dirty="0">
                <a:solidFill>
                  <a:schemeClr val="tx2">
                    <a:lumMod val="50000"/>
                  </a:schemeClr>
                </a:solidFill>
                <a:latin typeface="Calibri" panose="020F0502020204030204" pitchFamily="34" charset="0"/>
              </a:rPr>
              <a:t>, almacenamiento y procesamiento de la </a:t>
            </a:r>
            <a:r>
              <a:rPr lang="es-ES" sz="6000" dirty="0" smtClean="0">
                <a:solidFill>
                  <a:schemeClr val="tx2">
                    <a:lumMod val="50000"/>
                  </a:schemeClr>
                </a:solidFill>
                <a:latin typeface="Calibri" panose="020F0502020204030204" pitchFamily="34" charset="0"/>
              </a:rPr>
              <a:t>información.</a:t>
            </a:r>
          </a:p>
          <a:p>
            <a:endParaRPr lang="es-ES" sz="6000" dirty="0" smtClean="0">
              <a:solidFill>
                <a:schemeClr val="tx2">
                  <a:lumMod val="50000"/>
                </a:schemeClr>
              </a:solidFill>
              <a:latin typeface="Calibri" panose="020F0502020204030204" pitchFamily="34" charset="0"/>
            </a:endParaRPr>
          </a:p>
          <a:p>
            <a:endParaRPr lang="es-ES" sz="6000" dirty="0" smtClean="0">
              <a:solidFill>
                <a:schemeClr val="tx2">
                  <a:lumMod val="50000"/>
                </a:schemeClr>
              </a:solidFill>
              <a:latin typeface="Calibri" panose="020F0502020204030204" pitchFamily="34" charset="0"/>
            </a:endParaRPr>
          </a:p>
          <a:p>
            <a:r>
              <a:rPr lang="es-ES" sz="6000" dirty="0" smtClean="0">
                <a:solidFill>
                  <a:schemeClr val="tx2">
                    <a:lumMod val="50000"/>
                  </a:schemeClr>
                </a:solidFill>
                <a:latin typeface="Calibri" panose="020F0502020204030204" pitchFamily="34" charset="0"/>
              </a:rPr>
              <a:t> Para así </a:t>
            </a:r>
            <a:r>
              <a:rPr lang="es-ES" sz="6000" dirty="0">
                <a:solidFill>
                  <a:schemeClr val="tx2">
                    <a:lumMod val="50000"/>
                  </a:schemeClr>
                </a:solidFill>
                <a:latin typeface="Calibri" panose="020F0502020204030204" pitchFamily="34" charset="0"/>
              </a:rPr>
              <a:t>llevar la </a:t>
            </a:r>
            <a:r>
              <a:rPr lang="es-ES" sz="6000" dirty="0" smtClean="0">
                <a:solidFill>
                  <a:schemeClr val="tx2">
                    <a:lumMod val="50000"/>
                  </a:schemeClr>
                </a:solidFill>
                <a:latin typeface="Calibri" panose="020F0502020204030204" pitchFamily="34" charset="0"/>
              </a:rPr>
              <a:t>trazabilidad, </a:t>
            </a:r>
            <a:r>
              <a:rPr lang="es-ES" sz="6000" dirty="0">
                <a:solidFill>
                  <a:schemeClr val="tx2">
                    <a:lumMod val="50000"/>
                  </a:schemeClr>
                </a:solidFill>
                <a:latin typeface="Calibri" panose="020F0502020204030204" pitchFamily="34" charset="0"/>
              </a:rPr>
              <a:t>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1961</TotalTime>
  <Words>902</Words>
  <Application>Microsoft Office PowerPoint</Application>
  <PresentationFormat>Personalizado</PresentationFormat>
  <Paragraphs>136</Paragraphs>
  <Slides>27</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64</cp:revision>
  <dcterms:modified xsi:type="dcterms:W3CDTF">2019-12-14T13:25:07Z</dcterms:modified>
</cp:coreProperties>
</file>